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031" r:id="rId3"/>
    <p:sldId id="1016" r:id="rId4"/>
    <p:sldId id="1037" r:id="rId5"/>
    <p:sldId id="1020" r:id="rId6"/>
    <p:sldId id="1038" r:id="rId7"/>
    <p:sldId id="1039"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8" autoAdjust="0"/>
    <p:restoredTop sz="82514" autoAdjust="0"/>
  </p:normalViewPr>
  <p:slideViewPr>
    <p:cSldViewPr>
      <p:cViewPr varScale="1">
        <p:scale>
          <a:sx n="187" d="100"/>
          <a:sy n="187" d="100"/>
        </p:scale>
        <p:origin x="1144"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3/18/21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490712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849041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869168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646633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492513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500740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Galatians 2:15-21</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129959"/>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900" b="1" baseline="30000" dirty="0">
                <a:solidFill>
                  <a:schemeClr val="bg1"/>
                </a:solidFill>
                <a:latin typeface="Times New Roman" panose="02020603050405020304" pitchFamily="18" charset="0"/>
                <a:ea typeface="Times New Roman" panose="02020603050405020304" pitchFamily="18" charset="0"/>
              </a:rPr>
              <a:t>15 </a:t>
            </a:r>
            <a:r>
              <a:rPr lang="en-AU" sz="2900" dirty="0">
                <a:solidFill>
                  <a:schemeClr val="bg1"/>
                </a:solidFill>
                <a:latin typeface="Times New Roman" panose="02020603050405020304" pitchFamily="18" charset="0"/>
                <a:ea typeface="Times New Roman" panose="02020603050405020304" pitchFamily="18" charset="0"/>
              </a:rPr>
              <a:t>We ourselves are Jews by birth and not Gentile sinners;  </a:t>
            </a:r>
            <a:r>
              <a:rPr lang="en-AU" sz="2900" b="1" baseline="30000" dirty="0">
                <a:solidFill>
                  <a:schemeClr val="bg1"/>
                </a:solidFill>
                <a:latin typeface="Times New Roman" panose="02020603050405020304" pitchFamily="18" charset="0"/>
                <a:ea typeface="Times New Roman" panose="02020603050405020304" pitchFamily="18" charset="0"/>
              </a:rPr>
              <a:t>16 </a:t>
            </a:r>
            <a:r>
              <a:rPr lang="en-AU" sz="2900" dirty="0">
                <a:solidFill>
                  <a:schemeClr val="bg1"/>
                </a:solidFill>
                <a:latin typeface="Times New Roman" panose="02020603050405020304" pitchFamily="18" charset="0"/>
                <a:ea typeface="Times New Roman" panose="02020603050405020304" pitchFamily="18" charset="0"/>
              </a:rPr>
              <a:t>yet we know that a person is not justified by works of the law but through faith in Jesus Christ, so we also have believed in Christ Jesus, in order to be justified by faith in Christ and not by works of the law, because by works of the law no one will be justified.</a:t>
            </a:r>
            <a:r>
              <a:rPr lang="en-AU" sz="2900" dirty="0">
                <a:solidFill>
                  <a:schemeClr val="bg1"/>
                </a:solidFill>
              </a:rPr>
              <a:t> </a:t>
            </a:r>
            <a:endParaRPr lang="en-AU" sz="29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076269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182829"/>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900" b="1" baseline="30000" dirty="0">
                <a:solidFill>
                  <a:schemeClr val="bg1"/>
                </a:solidFill>
                <a:latin typeface="Times New Roman" panose="02020603050405020304" pitchFamily="18" charset="0"/>
                <a:ea typeface="Times New Roman" panose="02020603050405020304" pitchFamily="18" charset="0"/>
              </a:rPr>
              <a:t>17 </a:t>
            </a:r>
            <a:r>
              <a:rPr lang="en-AU" sz="2900" dirty="0">
                <a:solidFill>
                  <a:schemeClr val="bg1"/>
                </a:solidFill>
                <a:latin typeface="Times New Roman" panose="02020603050405020304" pitchFamily="18" charset="0"/>
                <a:ea typeface="Times New Roman" panose="02020603050405020304" pitchFamily="18" charset="0"/>
              </a:rPr>
              <a:t>But if, in our endeavour to be justified in Christ, we too were found to be sinners, is Christ then a servant of sin?  Certainly not!  </a:t>
            </a:r>
            <a:r>
              <a:rPr lang="en-AU" sz="2900" b="1" baseline="30000" dirty="0">
                <a:solidFill>
                  <a:schemeClr val="bg1"/>
                </a:solidFill>
                <a:latin typeface="Times New Roman" panose="02020603050405020304" pitchFamily="18" charset="0"/>
                <a:ea typeface="Times New Roman" panose="02020603050405020304" pitchFamily="18" charset="0"/>
              </a:rPr>
              <a:t>18 </a:t>
            </a:r>
            <a:r>
              <a:rPr lang="en-AU" sz="2900" dirty="0">
                <a:solidFill>
                  <a:schemeClr val="bg1"/>
                </a:solidFill>
                <a:latin typeface="Times New Roman" panose="02020603050405020304" pitchFamily="18" charset="0"/>
                <a:ea typeface="Times New Roman" panose="02020603050405020304" pitchFamily="18" charset="0"/>
              </a:rPr>
              <a:t>For if I rebuild what I tore down, I prove myself to be a transgressor.  </a:t>
            </a:r>
            <a:r>
              <a:rPr lang="en-AU" sz="2900" b="1" baseline="30000" dirty="0">
                <a:solidFill>
                  <a:schemeClr val="bg1"/>
                </a:solidFill>
                <a:latin typeface="Times New Roman" panose="02020603050405020304" pitchFamily="18" charset="0"/>
                <a:ea typeface="Times New Roman" panose="02020603050405020304" pitchFamily="18" charset="0"/>
              </a:rPr>
              <a:t>19 </a:t>
            </a:r>
            <a:r>
              <a:rPr lang="en-AU" sz="2900" dirty="0">
                <a:solidFill>
                  <a:schemeClr val="bg1"/>
                </a:solidFill>
                <a:latin typeface="Times New Roman" panose="02020603050405020304" pitchFamily="18" charset="0"/>
                <a:ea typeface="Times New Roman" panose="02020603050405020304" pitchFamily="18" charset="0"/>
              </a:rPr>
              <a:t>For through the law I died to the law, so that I might live to God.  </a:t>
            </a:r>
            <a:r>
              <a:rPr lang="en-AU" sz="2900" b="1" baseline="30000" dirty="0">
                <a:solidFill>
                  <a:schemeClr val="bg1"/>
                </a:solidFill>
                <a:latin typeface="Times New Roman" panose="02020603050405020304" pitchFamily="18" charset="0"/>
                <a:ea typeface="Times New Roman" panose="02020603050405020304" pitchFamily="18" charset="0"/>
              </a:rPr>
              <a:t>20 </a:t>
            </a:r>
            <a:r>
              <a:rPr lang="en-AU" sz="2900" dirty="0">
                <a:solidFill>
                  <a:schemeClr val="bg1"/>
                </a:solidFill>
                <a:latin typeface="Times New Roman" panose="02020603050405020304" pitchFamily="18" charset="0"/>
                <a:ea typeface="Times New Roman" panose="02020603050405020304" pitchFamily="18" charset="0"/>
              </a:rPr>
              <a:t>I have been crucified with Christ.  It is no longer I who live, but Christ who lives in me.  And the life I now live in the flesh I live by faith in the Son of God, who loved me and gave himself for me.  </a:t>
            </a:r>
            <a:r>
              <a:rPr lang="en-AU" sz="2900" b="1" baseline="30000" dirty="0">
                <a:solidFill>
                  <a:schemeClr val="bg1"/>
                </a:solidFill>
                <a:latin typeface="Times New Roman" panose="02020603050405020304" pitchFamily="18" charset="0"/>
                <a:ea typeface="Times New Roman" panose="02020603050405020304" pitchFamily="18" charset="0"/>
              </a:rPr>
              <a:t>21 </a:t>
            </a:r>
            <a:r>
              <a:rPr lang="en-AU" sz="2900" dirty="0">
                <a:solidFill>
                  <a:schemeClr val="bg1"/>
                </a:solidFill>
                <a:latin typeface="Times New Roman" panose="02020603050405020304" pitchFamily="18" charset="0"/>
                <a:ea typeface="Times New Roman" panose="02020603050405020304" pitchFamily="18" charset="0"/>
              </a:rPr>
              <a:t>I do not nullify the grace of God, for if righteousness were through the law, then Christ died for no purpose.</a:t>
            </a:r>
            <a:r>
              <a:rPr lang="en-AU" sz="2900" dirty="0">
                <a:solidFill>
                  <a:schemeClr val="bg1"/>
                </a:solidFill>
              </a:rPr>
              <a:t> </a:t>
            </a:r>
            <a:endParaRPr lang="en-AU" sz="29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6579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77054"/>
          </a:xfrm>
          <a:prstGeom prst="rect">
            <a:avLst/>
          </a:prstGeom>
          <a:noFill/>
          <a:ln>
            <a:noFill/>
          </a:ln>
        </p:spPr>
        <p:txBody>
          <a:bodyPr wrap="square" rtlCol="0">
            <a:spAutoFit/>
          </a:bodyPr>
          <a:lstStyle/>
          <a:p>
            <a:pPr algn="ctr"/>
            <a:r>
              <a:rPr lang="en-AU" sz="2500" dirty="0">
                <a:solidFill>
                  <a:srgbClr val="FFFF00"/>
                </a:solidFill>
                <a:latin typeface="Comic Sans MS" panose="030F0902030302020204" pitchFamily="66" charset="0"/>
                <a:cs typeface="Times New Roman" panose="02020603050405020304" pitchFamily="18" charset="0"/>
              </a:rPr>
              <a:t>It is no longer I who live, but Christ who lives in me.</a:t>
            </a:r>
          </a:p>
        </p:txBody>
      </p:sp>
      <p:sp>
        <p:nvSpPr>
          <p:cNvPr id="4" name="TextBox 3">
            <a:extLst>
              <a:ext uri="{FF2B5EF4-FFF2-40B4-BE49-F238E27FC236}">
                <a16:creationId xmlns:a16="http://schemas.microsoft.com/office/drawing/2014/main" id="{8A3AD699-7124-5840-9612-C3710130A552}"/>
              </a:ext>
            </a:extLst>
          </p:cNvPr>
          <p:cNvSpPr txBox="1"/>
          <p:nvPr/>
        </p:nvSpPr>
        <p:spPr>
          <a:xfrm>
            <a:off x="55603" y="477054"/>
            <a:ext cx="8971167" cy="923330"/>
          </a:xfrm>
          <a:prstGeom prst="rect">
            <a:avLst/>
          </a:prstGeom>
          <a:noFill/>
          <a:ln>
            <a:solidFill>
              <a:schemeClr val="bg1"/>
            </a:solid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Jews saw themselves as the righteous children of Abraham;  and</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the Gentiles as sinners and ignorant of God’s Covenantal Law (an ethnic barrier to salvation)</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the New covenant is we are Justified through faith in Christ.  (no ethnic barrier)</a:t>
            </a:r>
          </a:p>
        </p:txBody>
      </p:sp>
      <p:sp>
        <p:nvSpPr>
          <p:cNvPr id="6" name="TextBox 5">
            <a:extLst>
              <a:ext uri="{FF2B5EF4-FFF2-40B4-BE49-F238E27FC236}">
                <a16:creationId xmlns:a16="http://schemas.microsoft.com/office/drawing/2014/main" id="{757D97B3-1E39-6348-872C-20DE2CD22E7C}"/>
              </a:ext>
            </a:extLst>
          </p:cNvPr>
          <p:cNvSpPr txBox="1"/>
          <p:nvPr/>
        </p:nvSpPr>
        <p:spPr>
          <a:xfrm>
            <a:off x="0" y="1403704"/>
            <a:ext cx="9144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Paul’s zeal for the Covenantal Law (Arresting Christians) is how he met Jesus and died to Law </a:t>
            </a:r>
          </a:p>
        </p:txBody>
      </p:sp>
      <p:sp>
        <p:nvSpPr>
          <p:cNvPr id="7" name="TextBox 6">
            <a:extLst>
              <a:ext uri="{FF2B5EF4-FFF2-40B4-BE49-F238E27FC236}">
                <a16:creationId xmlns:a16="http://schemas.microsoft.com/office/drawing/2014/main" id="{51F7C80A-EAC1-FA4D-A793-6A0F81309829}"/>
              </a:ext>
            </a:extLst>
          </p:cNvPr>
          <p:cNvSpPr txBox="1"/>
          <p:nvPr/>
        </p:nvSpPr>
        <p:spPr>
          <a:xfrm>
            <a:off x="10792" y="1705372"/>
            <a:ext cx="5065264" cy="707886"/>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Humanity’s greatest need – to be free from sin – to be justified and Holy in God’s presence.</a:t>
            </a:r>
          </a:p>
        </p:txBody>
      </p:sp>
      <p:sp>
        <p:nvSpPr>
          <p:cNvPr id="8" name="TextBox 7">
            <a:extLst>
              <a:ext uri="{FF2B5EF4-FFF2-40B4-BE49-F238E27FC236}">
                <a16:creationId xmlns:a16="http://schemas.microsoft.com/office/drawing/2014/main" id="{F74071F3-BEB6-1549-A86A-654ACA249538}"/>
              </a:ext>
            </a:extLst>
          </p:cNvPr>
          <p:cNvSpPr txBox="1"/>
          <p:nvPr/>
        </p:nvSpPr>
        <p:spPr>
          <a:xfrm>
            <a:off x="4644008" y="1911956"/>
            <a:ext cx="5065264" cy="400110"/>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Only possible through faith in Jesus Christ</a:t>
            </a:r>
          </a:p>
        </p:txBody>
      </p:sp>
      <p:sp>
        <p:nvSpPr>
          <p:cNvPr id="10" name="Rectangle 9">
            <a:extLst>
              <a:ext uri="{FF2B5EF4-FFF2-40B4-BE49-F238E27FC236}">
                <a16:creationId xmlns:a16="http://schemas.microsoft.com/office/drawing/2014/main" id="{CA6704C3-4A67-AF44-8B98-04A3802E6C64}"/>
              </a:ext>
            </a:extLst>
          </p:cNvPr>
          <p:cNvSpPr/>
          <p:nvPr/>
        </p:nvSpPr>
        <p:spPr>
          <a:xfrm>
            <a:off x="467544" y="2413258"/>
            <a:ext cx="7960769" cy="706604"/>
          </a:xfrm>
          <a:prstGeom prst="rect">
            <a:avLst/>
          </a:prstGeom>
          <a:solidFill>
            <a:schemeClr val="bg1"/>
          </a:solidFill>
        </p:spPr>
        <p:txBody>
          <a:bodyPr wrap="square">
            <a:spAutoFit/>
          </a:bodyPr>
          <a:lstStyle/>
          <a:p>
            <a:pPr>
              <a:lnSpc>
                <a:spcPct val="115000"/>
              </a:lnSpc>
              <a:spcAft>
                <a:spcPts val="1000"/>
              </a:spcAft>
            </a:pPr>
            <a:r>
              <a:rPr lang="en-AU" b="1" baseline="30000" dirty="0">
                <a:latin typeface="Comic Sans MS" panose="030F0902030302020204" pitchFamily="66" charset="0"/>
                <a:ea typeface="Times New Roman" panose="02020603050405020304" pitchFamily="18" charset="0"/>
              </a:rPr>
              <a:t>18 </a:t>
            </a:r>
            <a:r>
              <a:rPr lang="en-AU" dirty="0">
                <a:latin typeface="Comic Sans MS" panose="030F0902030302020204" pitchFamily="66" charset="0"/>
                <a:ea typeface="Times New Roman" panose="02020603050405020304" pitchFamily="18" charset="0"/>
              </a:rPr>
              <a:t>For if I rebuild what I tore down, I prove myself to be a transgressor.  </a:t>
            </a:r>
            <a:r>
              <a:rPr lang="en-AU" b="1" baseline="30000" dirty="0">
                <a:latin typeface="Comic Sans MS" panose="030F0902030302020204" pitchFamily="66" charset="0"/>
                <a:ea typeface="Times New Roman" panose="02020603050405020304" pitchFamily="18" charset="0"/>
              </a:rPr>
              <a:t>19 </a:t>
            </a:r>
            <a:r>
              <a:rPr lang="en-AU" dirty="0">
                <a:latin typeface="Comic Sans MS" panose="030F0902030302020204" pitchFamily="66" charset="0"/>
                <a:ea typeface="Times New Roman" panose="02020603050405020304" pitchFamily="18" charset="0"/>
              </a:rPr>
              <a:t>For through the law I died to the law, so that I might live to God.</a:t>
            </a:r>
            <a:r>
              <a:rPr lang="en-AU" dirty="0">
                <a:latin typeface="Comic Sans MS" panose="030F0902030302020204" pitchFamily="66" charset="0"/>
              </a:rPr>
              <a:t> </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20497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P spid="6" grpId="0"/>
      <p:bldP spid="7" grpId="0"/>
      <p:bldP spid="8" grpId="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77054"/>
          </a:xfrm>
          <a:prstGeom prst="rect">
            <a:avLst/>
          </a:prstGeom>
          <a:noFill/>
          <a:ln>
            <a:noFill/>
          </a:ln>
        </p:spPr>
        <p:txBody>
          <a:bodyPr wrap="square" rtlCol="0">
            <a:spAutoFit/>
          </a:bodyPr>
          <a:lstStyle/>
          <a:p>
            <a:pPr algn="ctr"/>
            <a:r>
              <a:rPr lang="en-AU" sz="2500" dirty="0">
                <a:solidFill>
                  <a:srgbClr val="FFFF00"/>
                </a:solidFill>
                <a:latin typeface="Comic Sans MS" panose="030F0902030302020204" pitchFamily="66" charset="0"/>
                <a:cs typeface="Times New Roman" panose="02020603050405020304" pitchFamily="18" charset="0"/>
              </a:rPr>
              <a:t>It is no longer I who live, but Christ who lives in me.</a:t>
            </a:r>
          </a:p>
        </p:txBody>
      </p:sp>
      <p:sp>
        <p:nvSpPr>
          <p:cNvPr id="4" name="TextBox 3">
            <a:extLst>
              <a:ext uri="{FF2B5EF4-FFF2-40B4-BE49-F238E27FC236}">
                <a16:creationId xmlns:a16="http://schemas.microsoft.com/office/drawing/2014/main" id="{8A3AD699-7124-5840-9612-C3710130A552}"/>
              </a:ext>
            </a:extLst>
          </p:cNvPr>
          <p:cNvSpPr txBox="1"/>
          <p:nvPr/>
        </p:nvSpPr>
        <p:spPr>
          <a:xfrm>
            <a:off x="55603" y="477054"/>
            <a:ext cx="8971167" cy="923330"/>
          </a:xfrm>
          <a:prstGeom prst="rect">
            <a:avLst/>
          </a:prstGeom>
          <a:noFill/>
          <a:ln>
            <a:solidFill>
              <a:schemeClr val="bg1"/>
            </a:solid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Jews saw themselves as the righteous children of Abraham;  and</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the Gentiles as sinners and ignorant of God’s Covenantal Law (an ethnic barrier to salvation)</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the New covenant is we are Justified through faith in Christ.  (no ethnic barrier)</a:t>
            </a:r>
          </a:p>
        </p:txBody>
      </p:sp>
      <p:sp>
        <p:nvSpPr>
          <p:cNvPr id="6" name="TextBox 5">
            <a:extLst>
              <a:ext uri="{FF2B5EF4-FFF2-40B4-BE49-F238E27FC236}">
                <a16:creationId xmlns:a16="http://schemas.microsoft.com/office/drawing/2014/main" id="{757D97B3-1E39-6348-872C-20DE2CD22E7C}"/>
              </a:ext>
            </a:extLst>
          </p:cNvPr>
          <p:cNvSpPr txBox="1"/>
          <p:nvPr/>
        </p:nvSpPr>
        <p:spPr>
          <a:xfrm>
            <a:off x="0" y="1403704"/>
            <a:ext cx="9144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Paul’s zeal for the Covenantal Law (Arresting Christians) is how he met Jesus and died to Law </a:t>
            </a:r>
          </a:p>
        </p:txBody>
      </p:sp>
      <p:sp>
        <p:nvSpPr>
          <p:cNvPr id="7" name="TextBox 6">
            <a:extLst>
              <a:ext uri="{FF2B5EF4-FFF2-40B4-BE49-F238E27FC236}">
                <a16:creationId xmlns:a16="http://schemas.microsoft.com/office/drawing/2014/main" id="{51F7C80A-EAC1-FA4D-A793-6A0F81309829}"/>
              </a:ext>
            </a:extLst>
          </p:cNvPr>
          <p:cNvSpPr txBox="1"/>
          <p:nvPr/>
        </p:nvSpPr>
        <p:spPr>
          <a:xfrm>
            <a:off x="10792" y="1705372"/>
            <a:ext cx="5065264" cy="707886"/>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Humanity’s greatest need – to be free from sin – to be justified and Holy in God’s presence.</a:t>
            </a:r>
          </a:p>
        </p:txBody>
      </p:sp>
      <p:sp>
        <p:nvSpPr>
          <p:cNvPr id="8" name="TextBox 7">
            <a:extLst>
              <a:ext uri="{FF2B5EF4-FFF2-40B4-BE49-F238E27FC236}">
                <a16:creationId xmlns:a16="http://schemas.microsoft.com/office/drawing/2014/main" id="{F74071F3-BEB6-1549-A86A-654ACA249538}"/>
              </a:ext>
            </a:extLst>
          </p:cNvPr>
          <p:cNvSpPr txBox="1"/>
          <p:nvPr/>
        </p:nvSpPr>
        <p:spPr>
          <a:xfrm>
            <a:off x="4644008" y="1911956"/>
            <a:ext cx="5065264" cy="400110"/>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Only possible through faith in Jesus Christ</a:t>
            </a:r>
          </a:p>
        </p:txBody>
      </p:sp>
      <p:sp>
        <p:nvSpPr>
          <p:cNvPr id="10" name="Rectangle 9">
            <a:extLst>
              <a:ext uri="{FF2B5EF4-FFF2-40B4-BE49-F238E27FC236}">
                <a16:creationId xmlns:a16="http://schemas.microsoft.com/office/drawing/2014/main" id="{CA6704C3-4A67-AF44-8B98-04A3802E6C64}"/>
              </a:ext>
            </a:extLst>
          </p:cNvPr>
          <p:cNvSpPr/>
          <p:nvPr/>
        </p:nvSpPr>
        <p:spPr>
          <a:xfrm>
            <a:off x="1619672" y="2413258"/>
            <a:ext cx="5184576" cy="706604"/>
          </a:xfrm>
          <a:prstGeom prst="rect">
            <a:avLst/>
          </a:prstGeom>
          <a:solidFill>
            <a:schemeClr val="bg1"/>
          </a:solidFill>
        </p:spPr>
        <p:txBody>
          <a:bodyPr wrap="square">
            <a:spAutoFit/>
          </a:bodyPr>
          <a:lstStyle/>
          <a:p>
            <a:pPr>
              <a:lnSpc>
                <a:spcPct val="115000"/>
              </a:lnSpc>
              <a:spcAft>
                <a:spcPts val="1000"/>
              </a:spcAft>
            </a:pP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rPr>
              <a:t>20 </a:t>
            </a:r>
            <a:r>
              <a:rPr lang="en-AU" dirty="0">
                <a:latin typeface="Comic Sans MS" panose="030F0902030302020204" pitchFamily="66" charset="0"/>
                <a:ea typeface="Times New Roman" panose="02020603050405020304" pitchFamily="18" charset="0"/>
              </a:rPr>
              <a:t>I have been crucified with Christ.  It is no longer I who live, but Christ who lives in me.</a:t>
            </a:r>
            <a:r>
              <a:rPr lang="en-AU" dirty="0">
                <a:latin typeface="Comic Sans MS" panose="030F0902030302020204" pitchFamily="66" charset="0"/>
              </a:rPr>
              <a:t> </a:t>
            </a:r>
            <a:endParaRPr lang="en-AU" dirty="0">
              <a:latin typeface="Comic Sans MS" panose="030F0902030302020204" pitchFamily="66" charset="0"/>
              <a:ea typeface="Times New Roman" panose="02020603050405020304" pitchFamily="18" charset="0"/>
            </a:endParaRPr>
          </a:p>
        </p:txBody>
      </p:sp>
      <p:sp>
        <p:nvSpPr>
          <p:cNvPr id="11" name="TextBox 10">
            <a:extLst>
              <a:ext uri="{FF2B5EF4-FFF2-40B4-BE49-F238E27FC236}">
                <a16:creationId xmlns:a16="http://schemas.microsoft.com/office/drawing/2014/main" id="{DFBA942C-231A-BA47-BA2B-78F71701F186}"/>
              </a:ext>
            </a:extLst>
          </p:cNvPr>
          <p:cNvSpPr txBox="1"/>
          <p:nvPr/>
        </p:nvSpPr>
        <p:spPr>
          <a:xfrm>
            <a:off x="10792" y="3107911"/>
            <a:ext cx="506526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radical nature of becoming a Christian:</a:t>
            </a:r>
          </a:p>
        </p:txBody>
      </p:sp>
      <p:sp>
        <p:nvSpPr>
          <p:cNvPr id="13" name="TextBox 12">
            <a:extLst>
              <a:ext uri="{FF2B5EF4-FFF2-40B4-BE49-F238E27FC236}">
                <a16:creationId xmlns:a16="http://schemas.microsoft.com/office/drawing/2014/main" id="{62ADFC73-A957-A441-A552-C036F9EB2E1B}"/>
              </a:ext>
            </a:extLst>
          </p:cNvPr>
          <p:cNvSpPr txBox="1"/>
          <p:nvPr/>
        </p:nvSpPr>
        <p:spPr>
          <a:xfrm>
            <a:off x="4572000" y="3123300"/>
            <a:ext cx="167792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Born again. </a:t>
            </a:r>
          </a:p>
        </p:txBody>
      </p:sp>
      <p:sp>
        <p:nvSpPr>
          <p:cNvPr id="14" name="TextBox 13">
            <a:extLst>
              <a:ext uri="{FF2B5EF4-FFF2-40B4-BE49-F238E27FC236}">
                <a16:creationId xmlns:a16="http://schemas.microsoft.com/office/drawing/2014/main" id="{CD6123E6-4E04-5847-AF8A-9D88CBC31281}"/>
              </a:ext>
            </a:extLst>
          </p:cNvPr>
          <p:cNvSpPr txBox="1"/>
          <p:nvPr/>
        </p:nvSpPr>
        <p:spPr>
          <a:xfrm>
            <a:off x="0" y="3412200"/>
            <a:ext cx="911146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old life was so rotten, we don’t add Jesus to it.  We die, and Christ lives in us.</a:t>
            </a:r>
          </a:p>
        </p:txBody>
      </p:sp>
      <p:sp>
        <p:nvSpPr>
          <p:cNvPr id="15" name="TextBox 14">
            <a:extLst>
              <a:ext uri="{FF2B5EF4-FFF2-40B4-BE49-F238E27FC236}">
                <a16:creationId xmlns:a16="http://schemas.microsoft.com/office/drawing/2014/main" id="{199A2E5E-AC1B-8343-84E0-256A3301A7AA}"/>
              </a:ext>
            </a:extLst>
          </p:cNvPr>
          <p:cNvSpPr txBox="1"/>
          <p:nvPr/>
        </p:nvSpPr>
        <p:spPr>
          <a:xfrm>
            <a:off x="-2960" y="3664801"/>
            <a:ext cx="9146959"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Even though our utter sinfulness is offensive to Jesus,,,  </a:t>
            </a:r>
            <a:r>
              <a:rPr lang="en-AU" sz="2000" u="sng" dirty="0">
                <a:solidFill>
                  <a:srgbClr val="FFFF00"/>
                </a:solidFill>
                <a:latin typeface="Times New Roman" panose="02020603050405020304" pitchFamily="18" charset="0"/>
                <a:cs typeface="Times New Roman" panose="02020603050405020304" pitchFamily="18" charset="0"/>
              </a:rPr>
              <a:t>His Love is far greater</a:t>
            </a:r>
          </a:p>
        </p:txBody>
      </p:sp>
      <p:sp>
        <p:nvSpPr>
          <p:cNvPr id="16" name="Rectangle 15">
            <a:extLst>
              <a:ext uri="{FF2B5EF4-FFF2-40B4-BE49-F238E27FC236}">
                <a16:creationId xmlns:a16="http://schemas.microsoft.com/office/drawing/2014/main" id="{C2AABF08-AD41-8641-88B2-A586B3C88E21}"/>
              </a:ext>
            </a:extLst>
          </p:cNvPr>
          <p:cNvSpPr/>
          <p:nvPr/>
        </p:nvSpPr>
        <p:spPr>
          <a:xfrm>
            <a:off x="1331640" y="4047462"/>
            <a:ext cx="6104047" cy="707694"/>
          </a:xfrm>
          <a:prstGeom prst="rect">
            <a:avLst/>
          </a:prstGeom>
          <a:solidFill>
            <a:schemeClr val="bg1"/>
          </a:solidFill>
        </p:spPr>
        <p:txBody>
          <a:bodyPr wrap="square">
            <a:spAutoFit/>
          </a:bodyPr>
          <a:lstStyle/>
          <a:p>
            <a:pPr>
              <a:lnSpc>
                <a:spcPct val="115000"/>
              </a:lnSpc>
              <a:spcAft>
                <a:spcPts val="1000"/>
              </a:spcAft>
            </a:pPr>
            <a:r>
              <a:rPr lang="en-AU" dirty="0">
                <a:latin typeface="Comic Sans MS" panose="030F0902030302020204" pitchFamily="66" charset="0"/>
                <a:ea typeface="Times New Roman" panose="02020603050405020304" pitchFamily="18" charset="0"/>
              </a:rPr>
              <a:t> And the life I now live in the flesh I live by faith in the Son of God, who loved me and gave himself for me.</a:t>
            </a:r>
            <a:r>
              <a:rPr lang="en-AU" dirty="0">
                <a:latin typeface="Comic Sans MS" panose="030F0902030302020204" pitchFamily="66" charset="0"/>
              </a:rPr>
              <a:t> </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277447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P spid="15" grpId="0"/>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77054"/>
          </a:xfrm>
          <a:prstGeom prst="rect">
            <a:avLst/>
          </a:prstGeom>
          <a:noFill/>
          <a:ln>
            <a:noFill/>
          </a:ln>
        </p:spPr>
        <p:txBody>
          <a:bodyPr wrap="square" rtlCol="0">
            <a:spAutoFit/>
          </a:bodyPr>
          <a:lstStyle/>
          <a:p>
            <a:pPr algn="ctr"/>
            <a:r>
              <a:rPr lang="en-AU" sz="2500" dirty="0">
                <a:solidFill>
                  <a:srgbClr val="FFFF00"/>
                </a:solidFill>
                <a:latin typeface="Comic Sans MS" panose="030F0902030302020204" pitchFamily="66" charset="0"/>
                <a:cs typeface="Times New Roman" panose="02020603050405020304" pitchFamily="18" charset="0"/>
              </a:rPr>
              <a:t>It is no longer I who live, but Christ who lives in me.</a:t>
            </a:r>
          </a:p>
        </p:txBody>
      </p:sp>
      <p:sp>
        <p:nvSpPr>
          <p:cNvPr id="4" name="TextBox 3">
            <a:extLst>
              <a:ext uri="{FF2B5EF4-FFF2-40B4-BE49-F238E27FC236}">
                <a16:creationId xmlns:a16="http://schemas.microsoft.com/office/drawing/2014/main" id="{8A3AD699-7124-5840-9612-C3710130A552}"/>
              </a:ext>
            </a:extLst>
          </p:cNvPr>
          <p:cNvSpPr txBox="1"/>
          <p:nvPr/>
        </p:nvSpPr>
        <p:spPr>
          <a:xfrm>
            <a:off x="55603" y="477054"/>
            <a:ext cx="8971167" cy="923330"/>
          </a:xfrm>
          <a:prstGeom prst="rect">
            <a:avLst/>
          </a:prstGeom>
          <a:noFill/>
          <a:ln>
            <a:solidFill>
              <a:schemeClr val="bg1"/>
            </a:solid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Jews saw themselves as the righteous children of Abraham;  and</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the Gentiles as sinners and ignorant of God’s Covenantal Law (an ethnic barrier to salvation)</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the New covenant is we are Justified through faith in Christ.  (no ethnic barrier)</a:t>
            </a:r>
          </a:p>
        </p:txBody>
      </p:sp>
      <p:sp>
        <p:nvSpPr>
          <p:cNvPr id="6" name="TextBox 5">
            <a:extLst>
              <a:ext uri="{FF2B5EF4-FFF2-40B4-BE49-F238E27FC236}">
                <a16:creationId xmlns:a16="http://schemas.microsoft.com/office/drawing/2014/main" id="{757D97B3-1E39-6348-872C-20DE2CD22E7C}"/>
              </a:ext>
            </a:extLst>
          </p:cNvPr>
          <p:cNvSpPr txBox="1"/>
          <p:nvPr/>
        </p:nvSpPr>
        <p:spPr>
          <a:xfrm>
            <a:off x="0" y="1403704"/>
            <a:ext cx="9144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Paul’s zeal for the Covenantal Law (Arresting Christians) is how he met Jesus and died to Law </a:t>
            </a:r>
          </a:p>
        </p:txBody>
      </p:sp>
      <p:sp>
        <p:nvSpPr>
          <p:cNvPr id="7" name="TextBox 6">
            <a:extLst>
              <a:ext uri="{FF2B5EF4-FFF2-40B4-BE49-F238E27FC236}">
                <a16:creationId xmlns:a16="http://schemas.microsoft.com/office/drawing/2014/main" id="{51F7C80A-EAC1-FA4D-A793-6A0F81309829}"/>
              </a:ext>
            </a:extLst>
          </p:cNvPr>
          <p:cNvSpPr txBox="1"/>
          <p:nvPr/>
        </p:nvSpPr>
        <p:spPr>
          <a:xfrm>
            <a:off x="10792" y="1705372"/>
            <a:ext cx="5065264" cy="707886"/>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Humanity’s greatest need – to be free from sin – to be justified and Holy in God’s presence.</a:t>
            </a:r>
          </a:p>
        </p:txBody>
      </p:sp>
      <p:sp>
        <p:nvSpPr>
          <p:cNvPr id="8" name="TextBox 7">
            <a:extLst>
              <a:ext uri="{FF2B5EF4-FFF2-40B4-BE49-F238E27FC236}">
                <a16:creationId xmlns:a16="http://schemas.microsoft.com/office/drawing/2014/main" id="{F74071F3-BEB6-1549-A86A-654ACA249538}"/>
              </a:ext>
            </a:extLst>
          </p:cNvPr>
          <p:cNvSpPr txBox="1"/>
          <p:nvPr/>
        </p:nvSpPr>
        <p:spPr>
          <a:xfrm>
            <a:off x="4860032" y="1911956"/>
            <a:ext cx="4849240"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Only possible through faith in Jesus Christ</a:t>
            </a:r>
          </a:p>
        </p:txBody>
      </p:sp>
      <p:sp>
        <p:nvSpPr>
          <p:cNvPr id="11" name="TextBox 10">
            <a:extLst>
              <a:ext uri="{FF2B5EF4-FFF2-40B4-BE49-F238E27FC236}">
                <a16:creationId xmlns:a16="http://schemas.microsoft.com/office/drawing/2014/main" id="{DFBA942C-231A-BA47-BA2B-78F71701F186}"/>
              </a:ext>
            </a:extLst>
          </p:cNvPr>
          <p:cNvSpPr txBox="1"/>
          <p:nvPr/>
        </p:nvSpPr>
        <p:spPr>
          <a:xfrm>
            <a:off x="621749" y="2379092"/>
            <a:ext cx="506526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radical nature of becoming a Christian:</a:t>
            </a:r>
          </a:p>
        </p:txBody>
      </p:sp>
      <p:sp>
        <p:nvSpPr>
          <p:cNvPr id="13" name="TextBox 12">
            <a:extLst>
              <a:ext uri="{FF2B5EF4-FFF2-40B4-BE49-F238E27FC236}">
                <a16:creationId xmlns:a16="http://schemas.microsoft.com/office/drawing/2014/main" id="{62ADFC73-A957-A441-A552-C036F9EB2E1B}"/>
              </a:ext>
            </a:extLst>
          </p:cNvPr>
          <p:cNvSpPr txBox="1"/>
          <p:nvPr/>
        </p:nvSpPr>
        <p:spPr>
          <a:xfrm>
            <a:off x="5182957" y="2394481"/>
            <a:ext cx="167792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Born again. </a:t>
            </a:r>
          </a:p>
        </p:txBody>
      </p:sp>
      <p:sp>
        <p:nvSpPr>
          <p:cNvPr id="14" name="TextBox 13">
            <a:extLst>
              <a:ext uri="{FF2B5EF4-FFF2-40B4-BE49-F238E27FC236}">
                <a16:creationId xmlns:a16="http://schemas.microsoft.com/office/drawing/2014/main" id="{CD6123E6-4E04-5847-AF8A-9D88CBC31281}"/>
              </a:ext>
            </a:extLst>
          </p:cNvPr>
          <p:cNvSpPr txBox="1"/>
          <p:nvPr/>
        </p:nvSpPr>
        <p:spPr>
          <a:xfrm>
            <a:off x="890165" y="2683381"/>
            <a:ext cx="81724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old life was so rotten, we don’t add Jesus to it.  We die, and Christ lives in us.</a:t>
            </a:r>
          </a:p>
        </p:txBody>
      </p:sp>
      <p:sp>
        <p:nvSpPr>
          <p:cNvPr id="15" name="TextBox 14">
            <a:extLst>
              <a:ext uri="{FF2B5EF4-FFF2-40B4-BE49-F238E27FC236}">
                <a16:creationId xmlns:a16="http://schemas.microsoft.com/office/drawing/2014/main" id="{199A2E5E-AC1B-8343-84E0-256A3301A7AA}"/>
              </a:ext>
            </a:extLst>
          </p:cNvPr>
          <p:cNvSpPr txBox="1"/>
          <p:nvPr/>
        </p:nvSpPr>
        <p:spPr>
          <a:xfrm>
            <a:off x="242094" y="2935982"/>
            <a:ext cx="8820472"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Even though our utter sinfulness is offensive to Jesus,,,  </a:t>
            </a:r>
            <a:r>
              <a:rPr lang="en-AU" sz="2000" u="sng" dirty="0">
                <a:solidFill>
                  <a:srgbClr val="FFFF00"/>
                </a:solidFill>
                <a:latin typeface="Times New Roman" panose="02020603050405020304" pitchFamily="18" charset="0"/>
                <a:cs typeface="Times New Roman" panose="02020603050405020304" pitchFamily="18" charset="0"/>
              </a:rPr>
              <a:t>His Love is far greater</a:t>
            </a:r>
          </a:p>
        </p:txBody>
      </p:sp>
      <p:sp>
        <p:nvSpPr>
          <p:cNvPr id="16" name="Rectangle 15">
            <a:extLst>
              <a:ext uri="{FF2B5EF4-FFF2-40B4-BE49-F238E27FC236}">
                <a16:creationId xmlns:a16="http://schemas.microsoft.com/office/drawing/2014/main" id="{C2AABF08-AD41-8641-88B2-A586B3C88E21}"/>
              </a:ext>
            </a:extLst>
          </p:cNvPr>
          <p:cNvSpPr/>
          <p:nvPr/>
        </p:nvSpPr>
        <p:spPr>
          <a:xfrm>
            <a:off x="1153104" y="3313438"/>
            <a:ext cx="6104047" cy="707694"/>
          </a:xfrm>
          <a:prstGeom prst="rect">
            <a:avLst/>
          </a:prstGeom>
          <a:solidFill>
            <a:schemeClr val="bg1"/>
          </a:solidFill>
        </p:spPr>
        <p:txBody>
          <a:bodyPr wrap="square">
            <a:spAutoFit/>
          </a:bodyPr>
          <a:lstStyle/>
          <a:p>
            <a:pPr>
              <a:lnSpc>
                <a:spcPct val="115000"/>
              </a:lnSpc>
              <a:spcAft>
                <a:spcPts val="1000"/>
              </a:spcAft>
            </a:pPr>
            <a:r>
              <a:rPr lang="en-AU" dirty="0">
                <a:latin typeface="Comic Sans MS" panose="030F0902030302020204" pitchFamily="66" charset="0"/>
                <a:ea typeface="Times New Roman" panose="02020603050405020304" pitchFamily="18" charset="0"/>
              </a:rPr>
              <a:t> And the life I now live in the flesh I live by faith in the Son of God, who loved me and gave himself for me.</a:t>
            </a:r>
            <a:r>
              <a:rPr lang="en-AU" dirty="0">
                <a:latin typeface="Comic Sans MS" panose="030F0902030302020204" pitchFamily="66" charset="0"/>
              </a:rPr>
              <a:t> </a:t>
            </a:r>
            <a:endParaRPr lang="en-AU" dirty="0">
              <a:latin typeface="Comic Sans MS" panose="030F0902030302020204" pitchFamily="66" charset="0"/>
              <a:ea typeface="Times New Roman" panose="02020603050405020304" pitchFamily="18" charset="0"/>
            </a:endParaRPr>
          </a:p>
        </p:txBody>
      </p:sp>
      <p:cxnSp>
        <p:nvCxnSpPr>
          <p:cNvPr id="3" name="Straight Connector 2">
            <a:extLst>
              <a:ext uri="{FF2B5EF4-FFF2-40B4-BE49-F238E27FC236}">
                <a16:creationId xmlns:a16="http://schemas.microsoft.com/office/drawing/2014/main" id="{40B5C67D-C92D-DB4D-8AAF-7664CDC05DC3}"/>
              </a:ext>
            </a:extLst>
          </p:cNvPr>
          <p:cNvCxnSpPr>
            <a:cxnSpLocks/>
          </p:cNvCxnSpPr>
          <p:nvPr/>
        </p:nvCxnSpPr>
        <p:spPr>
          <a:xfrm flipV="1">
            <a:off x="242094" y="2368009"/>
            <a:ext cx="8775250" cy="18777"/>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38EBE5D8-7845-AD48-85C6-206D9089D0E4}"/>
              </a:ext>
            </a:extLst>
          </p:cNvPr>
          <p:cNvSpPr txBox="1"/>
          <p:nvPr/>
        </p:nvSpPr>
        <p:spPr>
          <a:xfrm>
            <a:off x="1463" y="3987886"/>
            <a:ext cx="3706441"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To live by faith in the Son of God:</a:t>
            </a:r>
            <a:endParaRPr lang="en-AU" sz="2000" u="sng" dirty="0">
              <a:solidFill>
                <a:srgbClr val="FFFF00"/>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CCC2F2E8-39A0-F248-8D05-E17967822F81}"/>
              </a:ext>
            </a:extLst>
          </p:cNvPr>
          <p:cNvSpPr txBox="1"/>
          <p:nvPr/>
        </p:nvSpPr>
        <p:spPr>
          <a:xfrm>
            <a:off x="37640" y="4347177"/>
            <a:ext cx="9106359" cy="923330"/>
          </a:xfrm>
          <a:prstGeom prst="rect">
            <a:avLst/>
          </a:prstGeom>
          <a:noFill/>
          <a:ln>
            <a:no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We live differently.  Our old way of living is put to death.  Christ now does the living in us</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We fix our eyes on eternity.  No longer live for fleshly desires.</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No extra requirements to be saved.  Trust entirely in Christ.   No racial boundary to exclude</a:t>
            </a:r>
          </a:p>
        </p:txBody>
      </p:sp>
    </p:spTree>
    <p:extLst>
      <p:ext uri="{BB962C8B-B14F-4D97-AF65-F5344CB8AC3E}">
        <p14:creationId xmlns:p14="http://schemas.microsoft.com/office/powerpoint/2010/main" val="295452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21359" y="-39638"/>
            <a:ext cx="9144000" cy="477054"/>
          </a:xfrm>
          <a:prstGeom prst="rect">
            <a:avLst/>
          </a:prstGeom>
          <a:noFill/>
          <a:ln>
            <a:noFill/>
          </a:ln>
        </p:spPr>
        <p:txBody>
          <a:bodyPr wrap="square" rtlCol="0">
            <a:spAutoFit/>
          </a:bodyPr>
          <a:lstStyle/>
          <a:p>
            <a:pPr algn="ctr"/>
            <a:r>
              <a:rPr lang="en-AU" sz="2500" dirty="0">
                <a:solidFill>
                  <a:srgbClr val="FFFF00"/>
                </a:solidFill>
                <a:latin typeface="Comic Sans MS" panose="030F0902030302020204" pitchFamily="66" charset="0"/>
                <a:cs typeface="Times New Roman" panose="02020603050405020304" pitchFamily="18" charset="0"/>
              </a:rPr>
              <a:t>It is no longer I who live, but Christ who lives in me.</a:t>
            </a:r>
          </a:p>
        </p:txBody>
      </p:sp>
      <p:sp>
        <p:nvSpPr>
          <p:cNvPr id="4" name="TextBox 3">
            <a:extLst>
              <a:ext uri="{FF2B5EF4-FFF2-40B4-BE49-F238E27FC236}">
                <a16:creationId xmlns:a16="http://schemas.microsoft.com/office/drawing/2014/main" id="{8A3AD699-7124-5840-9612-C3710130A552}"/>
              </a:ext>
            </a:extLst>
          </p:cNvPr>
          <p:cNvSpPr txBox="1"/>
          <p:nvPr/>
        </p:nvSpPr>
        <p:spPr>
          <a:xfrm>
            <a:off x="55603" y="379949"/>
            <a:ext cx="8971167" cy="923330"/>
          </a:xfrm>
          <a:prstGeom prst="rect">
            <a:avLst/>
          </a:prstGeom>
          <a:noFill/>
          <a:ln>
            <a:solidFill>
              <a:schemeClr val="bg1"/>
            </a:solid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Jews saw themselves as the righteous children of Abraham;  and</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the Gentiles as sinners and ignorant of God’s Covenantal Law (an ethnic barrier to salvation)</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the New covenant is we are Justified through faith in Christ.  (no ethnic barrier)</a:t>
            </a:r>
          </a:p>
        </p:txBody>
      </p:sp>
      <p:sp>
        <p:nvSpPr>
          <p:cNvPr id="7" name="TextBox 6">
            <a:extLst>
              <a:ext uri="{FF2B5EF4-FFF2-40B4-BE49-F238E27FC236}">
                <a16:creationId xmlns:a16="http://schemas.microsoft.com/office/drawing/2014/main" id="{51F7C80A-EAC1-FA4D-A793-6A0F81309829}"/>
              </a:ext>
            </a:extLst>
          </p:cNvPr>
          <p:cNvSpPr txBox="1"/>
          <p:nvPr/>
        </p:nvSpPr>
        <p:spPr>
          <a:xfrm>
            <a:off x="-25004" y="1268263"/>
            <a:ext cx="5065264" cy="707886"/>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Humanity’s greatest need – to be free from sin – to be justified and Holy in God’s presence.</a:t>
            </a:r>
          </a:p>
        </p:txBody>
      </p:sp>
      <p:sp>
        <p:nvSpPr>
          <p:cNvPr id="8" name="TextBox 7">
            <a:extLst>
              <a:ext uri="{FF2B5EF4-FFF2-40B4-BE49-F238E27FC236}">
                <a16:creationId xmlns:a16="http://schemas.microsoft.com/office/drawing/2014/main" id="{F74071F3-BEB6-1549-A86A-654ACA249538}"/>
              </a:ext>
            </a:extLst>
          </p:cNvPr>
          <p:cNvSpPr txBox="1"/>
          <p:nvPr/>
        </p:nvSpPr>
        <p:spPr>
          <a:xfrm>
            <a:off x="4764160" y="1444658"/>
            <a:ext cx="4262609"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Only possible through faith in Jesus Christ</a:t>
            </a:r>
          </a:p>
        </p:txBody>
      </p:sp>
      <p:sp>
        <p:nvSpPr>
          <p:cNvPr id="11" name="TextBox 10">
            <a:extLst>
              <a:ext uri="{FF2B5EF4-FFF2-40B4-BE49-F238E27FC236}">
                <a16:creationId xmlns:a16="http://schemas.microsoft.com/office/drawing/2014/main" id="{DFBA942C-231A-BA47-BA2B-78F71701F186}"/>
              </a:ext>
            </a:extLst>
          </p:cNvPr>
          <p:cNvSpPr txBox="1"/>
          <p:nvPr/>
        </p:nvSpPr>
        <p:spPr>
          <a:xfrm>
            <a:off x="585952" y="1907276"/>
            <a:ext cx="506526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radical nature of becoming a Christian:</a:t>
            </a:r>
          </a:p>
        </p:txBody>
      </p:sp>
      <p:sp>
        <p:nvSpPr>
          <p:cNvPr id="13" name="TextBox 12">
            <a:extLst>
              <a:ext uri="{FF2B5EF4-FFF2-40B4-BE49-F238E27FC236}">
                <a16:creationId xmlns:a16="http://schemas.microsoft.com/office/drawing/2014/main" id="{62ADFC73-A957-A441-A552-C036F9EB2E1B}"/>
              </a:ext>
            </a:extLst>
          </p:cNvPr>
          <p:cNvSpPr txBox="1"/>
          <p:nvPr/>
        </p:nvSpPr>
        <p:spPr>
          <a:xfrm>
            <a:off x="5147160" y="1922665"/>
            <a:ext cx="167792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Born again. </a:t>
            </a:r>
          </a:p>
        </p:txBody>
      </p:sp>
      <p:sp>
        <p:nvSpPr>
          <p:cNvPr id="14" name="TextBox 13">
            <a:extLst>
              <a:ext uri="{FF2B5EF4-FFF2-40B4-BE49-F238E27FC236}">
                <a16:creationId xmlns:a16="http://schemas.microsoft.com/office/drawing/2014/main" id="{CD6123E6-4E04-5847-AF8A-9D88CBC31281}"/>
              </a:ext>
            </a:extLst>
          </p:cNvPr>
          <p:cNvSpPr txBox="1"/>
          <p:nvPr/>
        </p:nvSpPr>
        <p:spPr>
          <a:xfrm>
            <a:off x="854368" y="2211565"/>
            <a:ext cx="81724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old life was so rotten, we don’t add Jesus to it.  We die, and Christ lives in us.</a:t>
            </a:r>
          </a:p>
        </p:txBody>
      </p:sp>
      <p:sp>
        <p:nvSpPr>
          <p:cNvPr id="15" name="TextBox 14">
            <a:extLst>
              <a:ext uri="{FF2B5EF4-FFF2-40B4-BE49-F238E27FC236}">
                <a16:creationId xmlns:a16="http://schemas.microsoft.com/office/drawing/2014/main" id="{199A2E5E-AC1B-8343-84E0-256A3301A7AA}"/>
              </a:ext>
            </a:extLst>
          </p:cNvPr>
          <p:cNvSpPr txBox="1"/>
          <p:nvPr/>
        </p:nvSpPr>
        <p:spPr>
          <a:xfrm>
            <a:off x="206297" y="2464166"/>
            <a:ext cx="8820472"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Even though our utter sinfulness is offensive to Jesus,,,  </a:t>
            </a:r>
            <a:r>
              <a:rPr lang="en-AU" sz="2000" u="sng" dirty="0">
                <a:solidFill>
                  <a:srgbClr val="FFFF00"/>
                </a:solidFill>
                <a:latin typeface="Times New Roman" panose="02020603050405020304" pitchFamily="18" charset="0"/>
                <a:cs typeface="Times New Roman" panose="02020603050405020304" pitchFamily="18" charset="0"/>
              </a:rPr>
              <a:t>His Love is far greater</a:t>
            </a:r>
          </a:p>
        </p:txBody>
      </p:sp>
      <p:sp>
        <p:nvSpPr>
          <p:cNvPr id="16" name="Rectangle 15">
            <a:extLst>
              <a:ext uri="{FF2B5EF4-FFF2-40B4-BE49-F238E27FC236}">
                <a16:creationId xmlns:a16="http://schemas.microsoft.com/office/drawing/2014/main" id="{C2AABF08-AD41-8641-88B2-A586B3C88E21}"/>
              </a:ext>
            </a:extLst>
          </p:cNvPr>
          <p:cNvSpPr/>
          <p:nvPr/>
        </p:nvSpPr>
        <p:spPr>
          <a:xfrm>
            <a:off x="683568" y="4065021"/>
            <a:ext cx="6825089" cy="706604"/>
          </a:xfrm>
          <a:prstGeom prst="rect">
            <a:avLst/>
          </a:prstGeom>
          <a:solidFill>
            <a:schemeClr val="bg1"/>
          </a:solidFill>
        </p:spPr>
        <p:txBody>
          <a:bodyPr wrap="square">
            <a:spAutoFit/>
          </a:bodyPr>
          <a:lstStyle/>
          <a:p>
            <a:pPr algn="ctr">
              <a:lnSpc>
                <a:spcPct val="115000"/>
              </a:lnSpc>
              <a:spcAft>
                <a:spcPts val="1000"/>
              </a:spcAft>
            </a:pP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dirty="0">
                <a:latin typeface="Comic Sans MS" panose="030F0902030302020204" pitchFamily="66" charset="0"/>
                <a:ea typeface="Times New Roman" panose="02020603050405020304" pitchFamily="18" charset="0"/>
                <a:cs typeface="Times New Roman" panose="02020603050405020304" pitchFamily="18" charset="0"/>
              </a:rPr>
              <a:t>I do not nullify the grace of God, for if righteousness were through the law, then Christ died for no purpose.</a:t>
            </a:r>
            <a:r>
              <a:rPr lang="en-AU" dirty="0"/>
              <a:t> </a:t>
            </a:r>
            <a:endParaRPr lang="en-AU" dirty="0">
              <a:latin typeface="Comic Sans MS" panose="030F0902030302020204" pitchFamily="66" charset="0"/>
              <a:ea typeface="Times New Roman" panose="02020603050405020304" pitchFamily="18" charset="0"/>
            </a:endParaRPr>
          </a:p>
        </p:txBody>
      </p:sp>
      <p:cxnSp>
        <p:nvCxnSpPr>
          <p:cNvPr id="3" name="Straight Connector 2">
            <a:extLst>
              <a:ext uri="{FF2B5EF4-FFF2-40B4-BE49-F238E27FC236}">
                <a16:creationId xmlns:a16="http://schemas.microsoft.com/office/drawing/2014/main" id="{40B5C67D-C92D-DB4D-8AAF-7664CDC05DC3}"/>
              </a:ext>
            </a:extLst>
          </p:cNvPr>
          <p:cNvCxnSpPr>
            <a:cxnSpLocks/>
          </p:cNvCxnSpPr>
          <p:nvPr/>
        </p:nvCxnSpPr>
        <p:spPr>
          <a:xfrm flipV="1">
            <a:off x="219311" y="1928186"/>
            <a:ext cx="8338737" cy="30184"/>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38EBE5D8-7845-AD48-85C6-206D9089D0E4}"/>
              </a:ext>
            </a:extLst>
          </p:cNvPr>
          <p:cNvSpPr txBox="1"/>
          <p:nvPr/>
        </p:nvSpPr>
        <p:spPr>
          <a:xfrm>
            <a:off x="0" y="2868859"/>
            <a:ext cx="3706441" cy="400110"/>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To live by faith in the Son of God:</a:t>
            </a:r>
            <a:endParaRPr lang="en-AU" sz="2000" u="sng"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CCC2F2E8-39A0-F248-8D05-E17967822F81}"/>
              </a:ext>
            </a:extLst>
          </p:cNvPr>
          <p:cNvSpPr txBox="1"/>
          <p:nvPr/>
        </p:nvSpPr>
        <p:spPr>
          <a:xfrm>
            <a:off x="36177" y="3180292"/>
            <a:ext cx="9106359" cy="923330"/>
          </a:xfrm>
          <a:prstGeom prst="rect">
            <a:avLst/>
          </a:prstGeom>
          <a:noFill/>
          <a:ln>
            <a:no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We live differently.  Our old way of living is put to death.  Christ now does the living in us</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We fix our eyes on eternity.  No longer live for fleshly desires.</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No extra requirements to be saved.  Trust entirely in Christ.   No racial boundary to exclude</a:t>
            </a:r>
          </a:p>
        </p:txBody>
      </p:sp>
      <p:cxnSp>
        <p:nvCxnSpPr>
          <p:cNvPr id="19" name="Straight Connector 18">
            <a:extLst>
              <a:ext uri="{FF2B5EF4-FFF2-40B4-BE49-F238E27FC236}">
                <a16:creationId xmlns:a16="http://schemas.microsoft.com/office/drawing/2014/main" id="{AD88EB93-6A9C-7042-AD6A-0809BE96FFDF}"/>
              </a:ext>
            </a:extLst>
          </p:cNvPr>
          <p:cNvCxnSpPr>
            <a:cxnSpLocks/>
          </p:cNvCxnSpPr>
          <p:nvPr/>
        </p:nvCxnSpPr>
        <p:spPr>
          <a:xfrm flipV="1">
            <a:off x="136809" y="2863211"/>
            <a:ext cx="8338737" cy="30184"/>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659E1CC2-11A3-2440-8CA7-9FBD5383EBB7}"/>
              </a:ext>
            </a:extLst>
          </p:cNvPr>
          <p:cNvSpPr txBox="1"/>
          <p:nvPr/>
        </p:nvSpPr>
        <p:spPr>
          <a:xfrm>
            <a:off x="15312" y="4753604"/>
            <a:ext cx="9128688" cy="707886"/>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Christ’s Passion – </a:t>
            </a:r>
            <a:r>
              <a:rPr lang="en-AU" sz="2000" dirty="0">
                <a:solidFill>
                  <a:schemeClr val="bg1"/>
                </a:solidFill>
                <a:latin typeface="Times New Roman" panose="02020603050405020304" pitchFamily="18" charset="0"/>
                <a:cs typeface="Times New Roman" panose="02020603050405020304" pitchFamily="18" charset="0"/>
              </a:rPr>
              <a:t>His love for us is great</a:t>
            </a:r>
          </a:p>
          <a:p>
            <a:r>
              <a:rPr lang="en-AU" sz="2000" dirty="0">
                <a:solidFill>
                  <a:srgbClr val="FFFF00"/>
                </a:solidFill>
                <a:latin typeface="Times New Roman" panose="02020603050405020304" pitchFamily="18" charset="0"/>
                <a:cs typeface="Times New Roman" panose="02020603050405020304" pitchFamily="18" charset="0"/>
              </a:rPr>
              <a:t>Christ’s Purpose – </a:t>
            </a:r>
            <a:r>
              <a:rPr lang="en-AU" sz="2000" dirty="0">
                <a:solidFill>
                  <a:schemeClr val="bg1"/>
                </a:solidFill>
                <a:latin typeface="Times New Roman" panose="02020603050405020304" pitchFamily="18" charset="0"/>
                <a:cs typeface="Times New Roman" panose="02020603050405020304" pitchFamily="18" charset="0"/>
              </a:rPr>
              <a:t>To restore our hearts to righteousness (enable relationship with Him)</a:t>
            </a:r>
          </a:p>
        </p:txBody>
      </p:sp>
    </p:spTree>
    <p:extLst>
      <p:ext uri="{BB962C8B-B14F-4D97-AF65-F5344CB8AC3E}">
        <p14:creationId xmlns:p14="http://schemas.microsoft.com/office/powerpoint/2010/main" val="142878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121846</TotalTime>
  <Words>1084</Words>
  <Application>Microsoft Macintosh PowerPoint</Application>
  <PresentationFormat>On-screen Show (16:10)</PresentationFormat>
  <Paragraphs>64</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2086</cp:revision>
  <cp:lastPrinted>2021-03-18T07:15:17Z</cp:lastPrinted>
  <dcterms:created xsi:type="dcterms:W3CDTF">2016-11-04T06:28:01Z</dcterms:created>
  <dcterms:modified xsi:type="dcterms:W3CDTF">2021-03-18T07:19:28Z</dcterms:modified>
</cp:coreProperties>
</file>